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9" r:id="rId2"/>
    <p:sldId id="278" r:id="rId3"/>
    <p:sldId id="334" r:id="rId4"/>
    <p:sldId id="338" r:id="rId5"/>
    <p:sldId id="342" r:id="rId6"/>
    <p:sldId id="345" r:id="rId7"/>
    <p:sldId id="341" r:id="rId8"/>
    <p:sldId id="343" r:id="rId9"/>
    <p:sldId id="349" r:id="rId10"/>
    <p:sldId id="336" r:id="rId11"/>
    <p:sldId id="347" r:id="rId12"/>
    <p:sldId id="340" r:id="rId1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6600"/>
    <a:srgbClr val="F2FFF2"/>
    <a:srgbClr val="FF33CC"/>
    <a:srgbClr val="00FF00"/>
    <a:srgbClr val="0000FF"/>
    <a:srgbClr val="FF9900"/>
    <a:srgbClr val="EAEAEA"/>
    <a:srgbClr val="FF99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4" autoAdjust="0"/>
    <p:restoredTop sz="92037" autoAdjust="0"/>
  </p:normalViewPr>
  <p:slideViewPr>
    <p:cSldViewPr>
      <p:cViewPr>
        <p:scale>
          <a:sx n="66" d="100"/>
          <a:sy n="66" d="100"/>
        </p:scale>
        <p:origin x="-18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1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search\Apex%20predators\ICRS%20talk\Justins%20files\BRUVS%20Raw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hart>
    <c:plotArea>
      <c:layout>
        <c:manualLayout>
          <c:layoutTarget val="inner"/>
          <c:xMode val="edge"/>
          <c:yMode val="edge"/>
          <c:x val="9.2455020292444026E-2"/>
          <c:y val="0.13924486001749831"/>
          <c:w val="0.79749595363079684"/>
          <c:h val="0.57394625343253314"/>
        </c:manualLayout>
      </c:layout>
      <c:barChart>
        <c:barDir val="col"/>
        <c:grouping val="clustered"/>
        <c:ser>
          <c:idx val="0"/>
          <c:order val="0"/>
          <c:tx>
            <c:strRef>
              <c:f>Sheet2!$B$10</c:f>
              <c:strCache>
                <c:ptCount val="1"/>
                <c:pt idx="0">
                  <c:v>Rib Reef</c:v>
                </c:pt>
              </c:strCache>
            </c:strRef>
          </c:tx>
          <c:spPr>
            <a:solidFill>
              <a:srgbClr val="0066FF"/>
            </a:solidFill>
            <a:ln w="19050">
              <a:solidFill>
                <a:prstClr val="black"/>
              </a:solidFill>
            </a:ln>
          </c:spPr>
          <c:errBars>
            <c:errBarType val="both"/>
            <c:errValType val="cust"/>
            <c:plus>
              <c:numRef>
                <c:f>Sheet2!$E$3:$E$6</c:f>
                <c:numCache>
                  <c:formatCode>General</c:formatCode>
                  <c:ptCount val="4"/>
                  <c:pt idx="0">
                    <c:v>0.30000000000000021</c:v>
                  </c:pt>
                  <c:pt idx="1">
                    <c:v>0.2</c:v>
                  </c:pt>
                  <c:pt idx="2">
                    <c:v>0.2</c:v>
                  </c:pt>
                  <c:pt idx="3">
                    <c:v>0.5</c:v>
                  </c:pt>
                </c:numCache>
              </c:numRef>
            </c:plus>
            <c:minus>
              <c:numRef>
                <c:f>Sheet2!$E$3:$E$6</c:f>
                <c:numCache>
                  <c:formatCode>General</c:formatCode>
                  <c:ptCount val="4"/>
                  <c:pt idx="0">
                    <c:v>0.30000000000000021</c:v>
                  </c:pt>
                  <c:pt idx="1">
                    <c:v>0.2</c:v>
                  </c:pt>
                  <c:pt idx="2">
                    <c:v>0.2</c:v>
                  </c:pt>
                  <c:pt idx="3">
                    <c:v>0.5</c:v>
                  </c:pt>
                </c:numCache>
              </c:numRef>
            </c:minus>
            <c:spPr>
              <a:ln w="15875"/>
            </c:spPr>
          </c:errBars>
          <c:cat>
            <c:strRef>
              <c:f>Sheet2!$A$11:$A$14</c:f>
              <c:strCache>
                <c:ptCount val="4"/>
                <c:pt idx="0">
                  <c:v>Timed-swim</c:v>
                </c:pt>
                <c:pt idx="1">
                  <c:v>Towed-diver</c:v>
                </c:pt>
                <c:pt idx="2">
                  <c:v>BRUV</c:v>
                </c:pt>
                <c:pt idx="3">
                  <c:v>Squeaky-bottle</c:v>
                </c:pt>
              </c:strCache>
            </c:strRef>
          </c:cat>
          <c:val>
            <c:numRef>
              <c:f>Sheet2!$B$11:$B$14</c:f>
              <c:numCache>
                <c:formatCode>General</c:formatCode>
                <c:ptCount val="4"/>
                <c:pt idx="0">
                  <c:v>0.60000000000000042</c:v>
                </c:pt>
                <c:pt idx="1">
                  <c:v>0.5</c:v>
                </c:pt>
                <c:pt idx="2">
                  <c:v>0.8153846153846156</c:v>
                </c:pt>
                <c:pt idx="3">
                  <c:v>1.83206106870229</c:v>
                </c:pt>
              </c:numCache>
            </c:numRef>
          </c:val>
        </c:ser>
        <c:ser>
          <c:idx val="1"/>
          <c:order val="1"/>
          <c:tx>
            <c:strRef>
              <c:f>Sheet2!$C$10</c:f>
              <c:strCache>
                <c:ptCount val="1"/>
                <c:pt idx="0">
                  <c:v>Kelso Reef</c:v>
                </c:pt>
              </c:strCache>
            </c:strRef>
          </c:tx>
          <c:spPr>
            <a:solidFill>
              <a:srgbClr val="00FF00"/>
            </a:solidFill>
            <a:ln w="19050">
              <a:solidFill>
                <a:prstClr val="black"/>
              </a:solidFill>
            </a:ln>
          </c:spPr>
          <c:errBars>
            <c:errBarType val="both"/>
            <c:errValType val="cust"/>
            <c:plus>
              <c:numRef>
                <c:f>Sheet2!$F$3:$F$6</c:f>
                <c:numCache>
                  <c:formatCode>General</c:formatCode>
                  <c:ptCount val="4"/>
                  <c:pt idx="0">
                    <c:v>0.4</c:v>
                  </c:pt>
                  <c:pt idx="1">
                    <c:v>0.2</c:v>
                  </c:pt>
                  <c:pt idx="2">
                    <c:v>0.25</c:v>
                  </c:pt>
                  <c:pt idx="3">
                    <c:v>0.5</c:v>
                  </c:pt>
                </c:numCache>
              </c:numRef>
            </c:plus>
            <c:minus>
              <c:numRef>
                <c:f>Sheet2!$F$3:$F$6</c:f>
                <c:numCache>
                  <c:formatCode>General</c:formatCode>
                  <c:ptCount val="4"/>
                  <c:pt idx="0">
                    <c:v>0.4</c:v>
                  </c:pt>
                  <c:pt idx="1">
                    <c:v>0.2</c:v>
                  </c:pt>
                  <c:pt idx="2">
                    <c:v>0.25</c:v>
                  </c:pt>
                  <c:pt idx="3">
                    <c:v>0.5</c:v>
                  </c:pt>
                </c:numCache>
              </c:numRef>
            </c:minus>
            <c:spPr>
              <a:ln w="15875"/>
            </c:spPr>
          </c:errBars>
          <c:cat>
            <c:strRef>
              <c:f>Sheet2!$A$11:$A$14</c:f>
              <c:strCache>
                <c:ptCount val="4"/>
                <c:pt idx="0">
                  <c:v>Timed-swim</c:v>
                </c:pt>
                <c:pt idx="1">
                  <c:v>Towed-diver</c:v>
                </c:pt>
                <c:pt idx="2">
                  <c:v>BRUV</c:v>
                </c:pt>
                <c:pt idx="3">
                  <c:v>Squeaky-bottle</c:v>
                </c:pt>
              </c:strCache>
            </c:strRef>
          </c:cat>
          <c:val>
            <c:numRef>
              <c:f>Sheet2!$C$11:$C$14</c:f>
              <c:numCache>
                <c:formatCode>General</c:formatCode>
                <c:ptCount val="4"/>
                <c:pt idx="0">
                  <c:v>1.4</c:v>
                </c:pt>
                <c:pt idx="1">
                  <c:v>0.30000000000000021</c:v>
                </c:pt>
                <c:pt idx="2">
                  <c:v>1.3384615384615393</c:v>
                </c:pt>
                <c:pt idx="3">
                  <c:v>1.6793893129770994</c:v>
                </c:pt>
              </c:numCache>
            </c:numRef>
          </c:val>
        </c:ser>
        <c:ser>
          <c:idx val="2"/>
          <c:order val="2"/>
          <c:tx>
            <c:strRef>
              <c:f>Sheet2!$D$10</c:f>
              <c:strCache>
                <c:ptCount val="1"/>
                <c:pt idx="0">
                  <c:v>Bandjin Reef</c:v>
                </c:pt>
              </c:strCache>
            </c:strRef>
          </c:tx>
          <c:spPr>
            <a:solidFill>
              <a:srgbClr val="FF33CC"/>
            </a:solidFill>
            <a:ln w="19050"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Sheet2!$G$3:$G$6</c:f>
                <c:numCache>
                  <c:formatCode>General</c:formatCode>
                  <c:ptCount val="4"/>
                  <c:pt idx="0">
                    <c:v>0.7000000000000004</c:v>
                  </c:pt>
                  <c:pt idx="1">
                    <c:v>0.30000000000000021</c:v>
                  </c:pt>
                  <c:pt idx="2">
                    <c:v>0.4</c:v>
                  </c:pt>
                  <c:pt idx="3">
                    <c:v>0.60000000000000042</c:v>
                  </c:pt>
                </c:numCache>
              </c:numRef>
            </c:plus>
            <c:minus>
              <c:numRef>
                <c:f>Sheet2!$G$3:$G$6</c:f>
                <c:numCache>
                  <c:formatCode>General</c:formatCode>
                  <c:ptCount val="4"/>
                  <c:pt idx="0">
                    <c:v>0.7000000000000004</c:v>
                  </c:pt>
                  <c:pt idx="1">
                    <c:v>0.30000000000000021</c:v>
                  </c:pt>
                  <c:pt idx="2">
                    <c:v>0.4</c:v>
                  </c:pt>
                  <c:pt idx="3">
                    <c:v>0.60000000000000042</c:v>
                  </c:pt>
                </c:numCache>
              </c:numRef>
            </c:minus>
            <c:spPr>
              <a:ln w="15875">
                <a:headEnd w="lg" len="lg"/>
              </a:ln>
            </c:spPr>
          </c:errBars>
          <c:cat>
            <c:strRef>
              <c:f>Sheet2!$A$11:$A$14</c:f>
              <c:strCache>
                <c:ptCount val="4"/>
                <c:pt idx="0">
                  <c:v>Timed-swim</c:v>
                </c:pt>
                <c:pt idx="1">
                  <c:v>Towed-diver</c:v>
                </c:pt>
                <c:pt idx="2">
                  <c:v>BRUV</c:v>
                </c:pt>
                <c:pt idx="3">
                  <c:v>Squeaky-bottle</c:v>
                </c:pt>
              </c:strCache>
            </c:strRef>
          </c:cat>
          <c:val>
            <c:numRef>
              <c:f>Sheet2!$D$11:$D$14</c:f>
              <c:numCache>
                <c:formatCode>General</c:formatCode>
                <c:ptCount val="4"/>
                <c:pt idx="0">
                  <c:v>3.1</c:v>
                </c:pt>
                <c:pt idx="1">
                  <c:v>0.60000000000000042</c:v>
                </c:pt>
                <c:pt idx="2">
                  <c:v>3.6923076923076938</c:v>
                </c:pt>
                <c:pt idx="3">
                  <c:v>2.8244274809160306</c:v>
                </c:pt>
              </c:numCache>
            </c:numRef>
          </c:val>
        </c:ser>
        <c:gapWidth val="187"/>
        <c:overlap val="-34"/>
        <c:axId val="69241088"/>
        <c:axId val="69296128"/>
      </c:barChart>
      <c:catAx>
        <c:axId val="69241088"/>
        <c:scaling>
          <c:orientation val="minMax"/>
        </c:scaling>
        <c:axPos val="b"/>
        <c:tickLblPos val="none"/>
        <c:spPr>
          <a:ln w="19050">
            <a:solidFill>
              <a:schemeClr val="tx1"/>
            </a:solidFill>
          </a:ln>
        </c:spPr>
        <c:crossAx val="69296128"/>
        <c:crosses val="autoZero"/>
        <c:auto val="1"/>
        <c:lblAlgn val="ctr"/>
        <c:lblOffset val="100"/>
      </c:catAx>
      <c:valAx>
        <c:axId val="6929612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300"/>
                </a:pPr>
                <a:r>
                  <a:rPr lang="en-US" sz="1300"/>
                  <a:t>Mean shark density (ha</a:t>
                </a:r>
                <a:r>
                  <a:rPr lang="en-US" sz="1300" baseline="30000"/>
                  <a:t>-1</a:t>
                </a:r>
                <a:r>
                  <a:rPr lang="en-US" sz="1300" baseline="0"/>
                  <a:t> </a:t>
                </a:r>
                <a:r>
                  <a:rPr lang="en-US" sz="1300"/>
                  <a:t>± SE)</a:t>
                </a:r>
              </a:p>
            </c:rich>
          </c:tx>
          <c:layout>
            <c:manualLayout>
              <c:xMode val="edge"/>
              <c:yMode val="edge"/>
              <c:x val="2.286931321084865E-2"/>
              <c:y val="0.13633036188406081"/>
            </c:manualLayout>
          </c:layout>
        </c:title>
        <c:numFmt formatCode="General" sourceLinked="1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69241088"/>
        <c:crosses val="autoZero"/>
        <c:crossBetween val="between"/>
        <c:majorUnit val="1"/>
      </c:valAx>
      <c:spPr>
        <a:noFill/>
        <a:ln w="25400">
          <a:noFill/>
        </a:ln>
      </c:spPr>
    </c:plotArea>
    <c:plotVisOnly val="1"/>
  </c:chart>
  <c:spPr>
    <a:solidFill>
      <a:schemeClr val="bg1"/>
    </a:solidFill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C479292F-CABD-4BF7-85A6-CA0DE5616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This is a simple but very important study because it addresses a fundamental issue in many shark research programs. That is potential bias in</a:t>
            </a:r>
            <a:r>
              <a:rPr lang="en-AU" baseline="0" dirty="0" smtClean="0"/>
              <a:t> shark survey methods. This study came about due to scepticism that sharks on the GBR were in decline, and that fishing was responsible. Basically, there was a lack of acceptance of the results of shark stock assessments based on fishery-independent surveys.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Recent</a:t>
            </a:r>
            <a:r>
              <a:rPr lang="en-AU" baseline="0" dirty="0" smtClean="0"/>
              <a:t> years has seen renewed interest in the condition of shark populations.</a:t>
            </a:r>
            <a:endParaRPr lang="en-AU" dirty="0" smtClean="0"/>
          </a:p>
          <a:p>
            <a:r>
              <a:rPr lang="en-AU" dirty="0" smtClean="0"/>
              <a:t>Tourism value: shark sightings are valued at</a:t>
            </a:r>
            <a:r>
              <a:rPr lang="en-AU" baseline="0" dirty="0" smtClean="0"/>
              <a:t> $100’s. Value of a living shark can far outweigh its value when sold as a one-off fisheries product.</a:t>
            </a:r>
          </a:p>
          <a:p>
            <a:r>
              <a:rPr lang="en-AU" baseline="0" dirty="0" smtClean="0"/>
              <a:t>Shark declines in Pacific (Friedlander &amp; </a:t>
            </a:r>
            <a:r>
              <a:rPr lang="en-AU" baseline="0" dirty="0" err="1" smtClean="0"/>
              <a:t>DeMartini</a:t>
            </a:r>
            <a:r>
              <a:rPr lang="en-AU" baseline="0" dirty="0" smtClean="0"/>
              <a:t>; Robbins et al.), Caribbean (Ward-Paige et al.) and Indian Ocean (Graham et al.).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We repeated our evaluation across a spatial gradient of human interaction (fished, unfished, no-entry reefs) to quantify any potential bias caused by learned behaviour of reef sharks towards humans.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All three reefs are similar in size</a:t>
            </a:r>
            <a:r>
              <a:rPr lang="en-AU" baseline="0" dirty="0" smtClean="0"/>
              <a:t> and habitat characteristics, but differ in relation to human interaction.</a:t>
            </a:r>
          </a:p>
          <a:p>
            <a:r>
              <a:rPr lang="en-AU" baseline="0" dirty="0" smtClean="0"/>
              <a:t>Pink zones are easy to enforce (easier than green zones).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Shark swimming speed was not included in the model because it was not considered to be a limiting factor. Vast</a:t>
            </a:r>
            <a:r>
              <a:rPr lang="en-AU" baseline="0" dirty="0" smtClean="0"/>
              <a:t> majority of sharks arrived within 40min of BRUV and 4min of Squeaky-bottle.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Change to cumulative percent.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Previously, some stakeholders claimed that</a:t>
            </a:r>
            <a:r>
              <a:rPr lang="en-AU" baseline="0" dirty="0" smtClean="0"/>
              <a:t> patterns of abundance across management zones could be explained by shark behaviour towards divers. T</a:t>
            </a:r>
            <a:r>
              <a:rPr lang="en-AU" dirty="0" smtClean="0"/>
              <a:t>he significance of the results that I just presented is that there should now be greater acceptance of past and future research that utilize diver-based census methods. This is critical given the threats facing apex predators </a:t>
            </a:r>
            <a:r>
              <a:rPr lang="en-AU" smtClean="0"/>
              <a:t>and the need </a:t>
            </a:r>
            <a:r>
              <a:rPr lang="en-AU" dirty="0" smtClean="0"/>
              <a:t>for effective management regimes based on defensible census methods.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79292F-CABD-4BF7-85A6-CA0DE56167E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D4B2-1EB3-4A96-A1C2-5361E4893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201FC-62CC-4EBD-8A8B-4881F22AB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20AA2-FB72-49FD-AAF9-2D5E772DD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AC851-4CF9-4830-BF34-5ED7EBF25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08328-7D69-40E0-9681-85D81241D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3DB7-262E-4252-A727-3D33D8BE1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22092-A8AE-4B04-9E03-8FA85DC19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AB0D1-54DB-47CF-8B57-50E773C75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8B0E-B345-42EA-93E4-4DF5BC342C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09D46-3FD1-4C0E-88A8-83BB6741F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81F64-728A-40E5-A387-D3C3C6179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32FEF-7615-4D40-B841-EFC079F3C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394D6-C197-4CD5-ADB5-C998B3C7D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C49D6-B7FC-4B40-8E2A-CBBDF9AB1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A1A140-6D9D-46DA-B070-E10B1ABBC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>
            <a:lum bright="-15000" contrast="-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pPr>
              <a:defRPr/>
            </a:pPr>
            <a:fld id="{48DD8428-AC57-455B-872C-5BE9E2644D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Tiger%20Shark-quicktime.mov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Titl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857224" y="1504240"/>
            <a:ext cx="7921651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Estimating the abundance of imperilled apex predators:</a:t>
            </a:r>
          </a:p>
          <a:p>
            <a:pPr algn="ctr"/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comparison of census methods</a:t>
            </a:r>
            <a:endParaRPr lang="en-US" sz="2400" dirty="0">
              <a:solidFill>
                <a:srgbClr val="00B3FF"/>
              </a:solidFill>
              <a:latin typeface="Arial" charset="0"/>
            </a:endParaRP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500034" y="2357430"/>
            <a:ext cx="8262966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800" dirty="0" smtClean="0">
                <a:solidFill>
                  <a:srgbClr val="FFC000"/>
                </a:solidFill>
                <a:latin typeface="Arial" charset="0"/>
              </a:rPr>
              <a:t>Ashley Frisch </a:t>
            </a:r>
            <a:r>
              <a:rPr lang="en-US" sz="1800" baseline="30000" dirty="0" smtClean="0">
                <a:solidFill>
                  <a:srgbClr val="FFC000"/>
                </a:solidFill>
                <a:latin typeface="Arial" charset="0"/>
              </a:rPr>
              <a:t>1</a:t>
            </a:r>
            <a:r>
              <a:rPr lang="en-US" sz="1800" dirty="0" smtClean="0">
                <a:solidFill>
                  <a:srgbClr val="FFC000"/>
                </a:solidFill>
                <a:latin typeface="Arial" charset="0"/>
              </a:rPr>
              <a:t>  &amp;  Justin Rizzari </a:t>
            </a:r>
            <a:r>
              <a:rPr lang="en-US" sz="1800" baseline="30000" dirty="0" smtClean="0">
                <a:solidFill>
                  <a:srgbClr val="FFC000"/>
                </a:solidFill>
                <a:latin typeface="Arial" charset="0"/>
              </a:rPr>
              <a:t>2</a:t>
            </a:r>
          </a:p>
          <a:p>
            <a:pPr algn="r"/>
            <a:endParaRPr lang="en-US" sz="1800" baseline="30000" dirty="0" smtClean="0">
              <a:solidFill>
                <a:schemeClr val="bg1"/>
              </a:solidFill>
              <a:latin typeface="Arial" charset="0"/>
            </a:endParaRPr>
          </a:p>
          <a:p>
            <a:pPr algn="r"/>
            <a:r>
              <a:rPr lang="en-US" sz="1400" baseline="30000" dirty="0" smtClean="0">
                <a:solidFill>
                  <a:schemeClr val="bg1"/>
                </a:solidFill>
                <a:latin typeface="Arial" charset="0"/>
              </a:rPr>
              <a:t>1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</a:rPr>
              <a:t> ARC Centre of Excellence for Coral Reef Studies</a:t>
            </a:r>
          </a:p>
          <a:p>
            <a:pPr algn="r"/>
            <a:r>
              <a:rPr lang="en-US" sz="1400" baseline="30000" dirty="0" smtClean="0">
                <a:solidFill>
                  <a:schemeClr val="bg1"/>
                </a:solidFill>
                <a:latin typeface="Arial" charset="0"/>
              </a:rPr>
              <a:t>2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</a:rPr>
              <a:t> School of Marine and Tropical Biology, James Cook University</a:t>
            </a:r>
            <a:endParaRPr lang="en-US" sz="1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168549" y="493713"/>
            <a:ext cx="5832475" cy="4370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b="1" dirty="0">
                <a:solidFill>
                  <a:srgbClr val="FFCC66"/>
                </a:solidFill>
              </a:rPr>
              <a:t>    </a:t>
            </a:r>
            <a:r>
              <a:rPr lang="en-US" b="1" dirty="0" smtClean="0">
                <a:solidFill>
                  <a:srgbClr val="FFCC66"/>
                </a:solidFill>
              </a:rPr>
              <a:t>Why count sharks?</a:t>
            </a:r>
            <a:endParaRPr lang="en-US" b="1" dirty="0">
              <a:solidFill>
                <a:srgbClr val="FFCC66"/>
              </a:solidFill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857224" y="1214422"/>
            <a:ext cx="8143932" cy="39395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Effective census methods needed for …</a:t>
            </a: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	- monitoring</a:t>
            </a: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	- stock assessments</a:t>
            </a: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	- ecological studies</a:t>
            </a:r>
          </a:p>
          <a:p>
            <a:pPr marL="342900" indent="-342900">
              <a:spcBef>
                <a:spcPct val="50000"/>
              </a:spcBef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No targeted commercial fisheries</a:t>
            </a: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	- research reliant on nontraditional census methods</a:t>
            </a:r>
          </a:p>
          <a:p>
            <a:pPr marL="342900" indent="-342900">
              <a:spcBef>
                <a:spcPct val="50000"/>
              </a:spcBef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No consensus about reliability of census methods</a:t>
            </a:r>
          </a:p>
          <a:p>
            <a:pPr marL="342900" indent="-34290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	- management and conservation efforts become distracted</a:t>
            </a:r>
          </a:p>
        </p:txBody>
      </p:sp>
      <p:pic>
        <p:nvPicPr>
          <p:cNvPr id="5" name="Picture 12" descr="tumblr_lj28cyumRH1qd3lmco1_5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357169"/>
            <a:ext cx="2000264" cy="150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creen shot 2011-12-05 at 9.47.46 P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5357826"/>
            <a:ext cx="1928826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Screen shot 2011-12-05 at 9.50.53 P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57827"/>
            <a:ext cx="2377292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reef_shark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2742" y="5357826"/>
            <a:ext cx="2861258" cy="150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7158" y="348751"/>
            <a:ext cx="8001056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AU" b="1" dirty="0" smtClean="0">
                <a:solidFill>
                  <a:srgbClr val="FFCC66"/>
                </a:solidFill>
              </a:rPr>
              <a:t>Census methods for counting sharks</a:t>
            </a:r>
          </a:p>
        </p:txBody>
      </p:sp>
      <p:pic>
        <p:nvPicPr>
          <p:cNvPr id="122881" name="Picture 1" descr="D:\My Pictures\Trips\2006-11, Walker Reef Trip\Walker Reef 1 (5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071546"/>
            <a:ext cx="1695014" cy="225983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42910" y="1710024"/>
            <a:ext cx="5643602" cy="4351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Catch-per-unit-effort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Catch-mark-recapture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Transect or timed-swim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Towed diver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Remote underwater video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Stationary point count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Audible stationary count</a:t>
            </a:r>
          </a:p>
          <a:p>
            <a:pPr marL="342900" indent="-342900"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	(squeaky bottle)</a:t>
            </a:r>
          </a:p>
          <a:p>
            <a:pPr marL="342900" indent="-342900">
              <a:spcBef>
                <a:spcPct val="50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n-AU" sz="2000" dirty="0" smtClean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2" name="Picture 3" descr="D:\My Pictures\Fish Pics\Sharks\IMG_03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643314"/>
            <a:ext cx="2476485" cy="1857364"/>
          </a:xfrm>
          <a:prstGeom prst="rect">
            <a:avLst/>
          </a:prstGeom>
          <a:noFill/>
        </p:spPr>
      </p:pic>
      <p:pic>
        <p:nvPicPr>
          <p:cNvPr id="142339" name="Picture 3" descr="D:\My Pictures\Fish Pics\Sharks\DSC04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8953" y="2428868"/>
            <a:ext cx="2190765" cy="1643074"/>
          </a:xfrm>
          <a:prstGeom prst="rect">
            <a:avLst/>
          </a:prstGeom>
          <a:noFill/>
        </p:spPr>
      </p:pic>
      <p:pic>
        <p:nvPicPr>
          <p:cNvPr id="3" name="Picture 2" descr="D:\My Pictures\Fish Pics\Sharks\IMG_0301.JP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48451" y="4911339"/>
            <a:ext cx="2595549" cy="1946661"/>
          </a:xfrm>
          <a:prstGeom prst="rect">
            <a:avLst/>
          </a:prstGeom>
          <a:noFill/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4857760"/>
            <a:ext cx="666738" cy="6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785926"/>
            <a:ext cx="87868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AU" sz="2400" dirty="0" smtClean="0">
                <a:solidFill>
                  <a:schemeClr val="bg1"/>
                </a:solidFill>
              </a:rPr>
              <a:t>Sampling considerations:</a:t>
            </a:r>
          </a:p>
          <a:p>
            <a:pPr marL="542925" indent="352425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Relative </a:t>
            </a:r>
            <a:r>
              <a:rPr lang="en-AU" sz="2000" dirty="0" err="1" smtClean="0">
                <a:solidFill>
                  <a:schemeClr val="bg1"/>
                </a:solidFill>
              </a:rPr>
              <a:t>vs</a:t>
            </a:r>
            <a:r>
              <a:rPr lang="en-AU" sz="2000" dirty="0" smtClean="0">
                <a:solidFill>
                  <a:schemeClr val="bg1"/>
                </a:solidFill>
              </a:rPr>
              <a:t> absolute abundance</a:t>
            </a:r>
          </a:p>
          <a:p>
            <a:pPr marL="542925" indent="352425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Instantaneous </a:t>
            </a:r>
            <a:r>
              <a:rPr lang="en-AU" sz="2000" dirty="0" err="1" smtClean="0">
                <a:solidFill>
                  <a:schemeClr val="bg1"/>
                </a:solidFill>
              </a:rPr>
              <a:t>vs</a:t>
            </a:r>
            <a:r>
              <a:rPr lang="en-AU" sz="2000" dirty="0" smtClean="0">
                <a:solidFill>
                  <a:schemeClr val="bg1"/>
                </a:solidFill>
              </a:rPr>
              <a:t> non-instantaneous</a:t>
            </a:r>
          </a:p>
          <a:p>
            <a:pPr marL="542925" indent="352425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Diver effects (attraction/avoidance)</a:t>
            </a:r>
          </a:p>
          <a:p>
            <a:pPr marL="514350" indent="38100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	Learned behaviour</a:t>
            </a:r>
          </a:p>
          <a:p>
            <a:pPr marL="342900" indent="-342900">
              <a:spcBef>
                <a:spcPct val="50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ct val="50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n-AU" sz="2400" u="sng" dirty="0" smtClean="0">
                <a:solidFill>
                  <a:schemeClr val="bg1"/>
                </a:solidFill>
              </a:rPr>
              <a:t>Project aim</a:t>
            </a:r>
            <a:r>
              <a:rPr lang="en-AU" sz="2400" dirty="0" smtClean="0">
                <a:solidFill>
                  <a:schemeClr val="bg1"/>
                </a:solidFill>
              </a:rPr>
              <a:t>: to evaluate the performance of census methods across a gradient of human interaction (fished, unfished, no-entry reefs)</a:t>
            </a:r>
          </a:p>
        </p:txBody>
      </p:sp>
      <p:sp>
        <p:nvSpPr>
          <p:cNvPr id="3" name="Rectangle 2"/>
          <p:cNvSpPr/>
          <p:nvPr/>
        </p:nvSpPr>
        <p:spPr>
          <a:xfrm>
            <a:off x="357158" y="634503"/>
            <a:ext cx="8001056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AU" b="1" dirty="0" smtClean="0">
                <a:solidFill>
                  <a:srgbClr val="FFCC66"/>
                </a:solidFill>
              </a:rPr>
              <a:t>Census methods for counting sharks</a:t>
            </a:r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643050"/>
            <a:ext cx="3000364" cy="199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357950" y="5282999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Rib Reef</a:t>
            </a:r>
          </a:p>
          <a:p>
            <a:r>
              <a:rPr lang="en-AU" sz="2000" dirty="0" smtClean="0"/>
              <a:t>(fished)</a:t>
            </a:r>
            <a:endParaRPr lang="en-A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500694" y="1139595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/>
              <a:t>Bandjin Reef</a:t>
            </a:r>
          </a:p>
          <a:p>
            <a:pPr algn="ctr"/>
            <a:r>
              <a:rPr lang="en-AU" sz="2000" dirty="0" smtClean="0"/>
              <a:t>(no-entry)</a:t>
            </a:r>
            <a:endParaRPr lang="en-A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72396" y="5241209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/>
              <a:t>Little Kelso Reef (unfished)</a:t>
            </a:r>
            <a:endParaRPr lang="en-AU" sz="20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0" y="4643446"/>
            <a:ext cx="5500694" cy="2214578"/>
            <a:chOff x="785786" y="4429132"/>
            <a:chExt cx="4929222" cy="1928826"/>
          </a:xfrm>
        </p:grpSpPr>
        <p:sp>
          <p:nvSpPr>
            <p:cNvPr id="15" name="Rectangle 14"/>
            <p:cNvSpPr/>
            <p:nvPr/>
          </p:nvSpPr>
          <p:spPr>
            <a:xfrm>
              <a:off x="785786" y="4429132"/>
              <a:ext cx="4929222" cy="19288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Left-Right Arrow 7"/>
            <p:cNvSpPr/>
            <p:nvPr/>
          </p:nvSpPr>
          <p:spPr>
            <a:xfrm>
              <a:off x="857224" y="5053639"/>
              <a:ext cx="4786346" cy="744338"/>
            </a:xfrm>
            <a:prstGeom prst="left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66017" y="4643446"/>
              <a:ext cx="500066" cy="500066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00364" y="4643446"/>
              <a:ext cx="500066" cy="500066"/>
            </a:xfrm>
            <a:prstGeom prst="rect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29124" y="4643446"/>
              <a:ext cx="500066" cy="500066"/>
            </a:xfrm>
            <a:prstGeom prst="rect">
              <a:avLst/>
            </a:prstGeom>
            <a:solidFill>
              <a:srgbClr val="FF33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14546" y="5357826"/>
              <a:ext cx="2143140" cy="251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dirty="0" smtClean="0">
                  <a:solidFill>
                    <a:schemeClr val="bg1"/>
                  </a:solidFill>
                </a:rPr>
                <a:t>Human interaction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754139" y="5193804"/>
              <a:ext cx="744338" cy="215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smtClean="0">
                  <a:solidFill>
                    <a:schemeClr val="bg1"/>
                  </a:solidFill>
                </a:rPr>
                <a:t>High</a:t>
              </a:r>
              <a:endParaRPr lang="en-AU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5400000">
              <a:off x="4993037" y="5426555"/>
              <a:ext cx="716685" cy="215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smtClean="0">
                  <a:solidFill>
                    <a:schemeClr val="bg1"/>
                  </a:solidFill>
                </a:rPr>
                <a:t>None</a:t>
              </a:r>
              <a:endParaRPr lang="en-AU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 descr="D:\My Pictures\GBR Pictures\Maps &amp; Islands\Australia map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71670" cy="1798772"/>
          </a:xfrm>
          <a:prstGeom prst="rect">
            <a:avLst/>
          </a:prstGeom>
          <a:noFill/>
        </p:spPr>
      </p:pic>
      <p:sp>
        <p:nvSpPr>
          <p:cNvPr id="18" name="Oval 17"/>
          <p:cNvSpPr/>
          <p:nvPr/>
        </p:nvSpPr>
        <p:spPr>
          <a:xfrm>
            <a:off x="1571604" y="428628"/>
            <a:ext cx="142876" cy="14285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/>
          <p:cNvSpPr/>
          <p:nvPr/>
        </p:nvSpPr>
        <p:spPr>
          <a:xfrm>
            <a:off x="6143636" y="500042"/>
            <a:ext cx="500066" cy="5000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/>
          <p:cNvSpPr/>
          <p:nvPr/>
        </p:nvSpPr>
        <p:spPr>
          <a:xfrm>
            <a:off x="6929454" y="4786322"/>
            <a:ext cx="500066" cy="5000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7929586" y="4714884"/>
            <a:ext cx="500066" cy="5000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 descr="Habitat qualit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443402"/>
            <a:ext cx="5481044" cy="32000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28596" y="1071432"/>
            <a:ext cx="8143932" cy="274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</a:rPr>
              <a:t> </a:t>
            </a:r>
            <a:r>
              <a:rPr lang="en-AU" sz="2000" dirty="0" smtClean="0">
                <a:solidFill>
                  <a:schemeClr val="bg1"/>
                </a:solidFill>
              </a:rPr>
              <a:t>15 replicates per method per reef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Same sites (but different days) for each method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Swim = 45 min, Tow = 22 mins, BRUV = 60 min, ASC = 10 min,</a:t>
            </a:r>
          </a:p>
          <a:p>
            <a:pPr>
              <a:lnSpc>
                <a:spcPts val="14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       Long-line (10 hooks) = 60 min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Individual characteristics </a:t>
            </a:r>
            <a:r>
              <a:rPr lang="en-AU" sz="1600" dirty="0" smtClean="0">
                <a:solidFill>
                  <a:schemeClr val="bg1"/>
                </a:solidFill>
              </a:rPr>
              <a:t>(species, size, sex, scars, remoras, etc.)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Standardized census area </a:t>
            </a:r>
            <a:r>
              <a:rPr lang="en-AU" sz="1600" dirty="0" smtClean="0">
                <a:solidFill>
                  <a:schemeClr val="bg1"/>
                </a:solidFill>
              </a:rPr>
              <a:t>(sharks per hectare)</a:t>
            </a:r>
          </a:p>
          <a:p>
            <a:endParaRPr lang="en-AU" sz="2400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357818" y="3643314"/>
            <a:ext cx="3500430" cy="3143248"/>
            <a:chOff x="2786050" y="1825704"/>
            <a:chExt cx="5138750" cy="4613196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86050" y="1825704"/>
              <a:ext cx="5138750" cy="4613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Oval 6"/>
            <p:cNvSpPr/>
            <p:nvPr/>
          </p:nvSpPr>
          <p:spPr>
            <a:xfrm>
              <a:off x="4429124" y="2285992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Oval 7"/>
            <p:cNvSpPr/>
            <p:nvPr/>
          </p:nvSpPr>
          <p:spPr>
            <a:xfrm>
              <a:off x="4929190" y="485776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Oval 8"/>
            <p:cNvSpPr/>
            <p:nvPr/>
          </p:nvSpPr>
          <p:spPr>
            <a:xfrm>
              <a:off x="5929322" y="5000636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Oval 9"/>
            <p:cNvSpPr/>
            <p:nvPr/>
          </p:nvSpPr>
          <p:spPr>
            <a:xfrm>
              <a:off x="6072198" y="4000504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Oval 10"/>
            <p:cNvSpPr/>
            <p:nvPr/>
          </p:nvSpPr>
          <p:spPr>
            <a:xfrm>
              <a:off x="5500694" y="307181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Oval 11"/>
            <p:cNvSpPr/>
            <p:nvPr/>
          </p:nvSpPr>
          <p:spPr>
            <a:xfrm>
              <a:off x="6643702" y="557214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Oval 12"/>
            <p:cNvSpPr/>
            <p:nvPr/>
          </p:nvSpPr>
          <p:spPr>
            <a:xfrm>
              <a:off x="5715008" y="2214554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Oval 13"/>
            <p:cNvSpPr/>
            <p:nvPr/>
          </p:nvSpPr>
          <p:spPr>
            <a:xfrm>
              <a:off x="6715140" y="2857496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Oval 14"/>
            <p:cNvSpPr/>
            <p:nvPr/>
          </p:nvSpPr>
          <p:spPr>
            <a:xfrm>
              <a:off x="3714744" y="3214686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" name="Oval 15"/>
            <p:cNvSpPr/>
            <p:nvPr/>
          </p:nvSpPr>
          <p:spPr>
            <a:xfrm>
              <a:off x="3786182" y="450057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Oval 16"/>
            <p:cNvSpPr/>
            <p:nvPr/>
          </p:nvSpPr>
          <p:spPr>
            <a:xfrm>
              <a:off x="4643438" y="3286124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Oval 17"/>
            <p:cNvSpPr/>
            <p:nvPr/>
          </p:nvSpPr>
          <p:spPr>
            <a:xfrm>
              <a:off x="5214942" y="4071942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Oval 18"/>
            <p:cNvSpPr/>
            <p:nvPr/>
          </p:nvSpPr>
          <p:spPr>
            <a:xfrm>
              <a:off x="4286248" y="557214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Oval 19"/>
            <p:cNvSpPr/>
            <p:nvPr/>
          </p:nvSpPr>
          <p:spPr>
            <a:xfrm>
              <a:off x="5357817" y="5941190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Oval 20"/>
            <p:cNvSpPr/>
            <p:nvPr/>
          </p:nvSpPr>
          <p:spPr>
            <a:xfrm>
              <a:off x="7072330" y="4348154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715272" y="3661950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Rib Reef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097111" y="420189"/>
            <a:ext cx="5832475" cy="4370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b="1" dirty="0">
                <a:solidFill>
                  <a:srgbClr val="FFCC66"/>
                </a:solidFill>
              </a:rPr>
              <a:t>    </a:t>
            </a:r>
            <a:r>
              <a:rPr lang="en-US" b="1" dirty="0" smtClean="0">
                <a:solidFill>
                  <a:srgbClr val="FFCC66"/>
                </a:solidFill>
              </a:rPr>
              <a:t>Experimental design</a:t>
            </a:r>
            <a:endParaRPr lang="en-US" b="1" dirty="0">
              <a:solidFill>
                <a:srgbClr val="FFCC66"/>
              </a:solidFill>
            </a:endParaRPr>
          </a:p>
        </p:txBody>
      </p:sp>
      <p:pic>
        <p:nvPicPr>
          <p:cNvPr id="26" name="Picture 5" descr="Shar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691510"/>
            <a:ext cx="3929090" cy="304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4143380"/>
            <a:ext cx="550072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FF6600"/>
                </a:solidFill>
              </a:rPr>
              <a:t>CPUE and CMR</a:t>
            </a:r>
            <a:r>
              <a:rPr lang="en-AU" sz="2400" dirty="0" smtClean="0">
                <a:solidFill>
                  <a:srgbClr val="F2FFF2"/>
                </a:solidFill>
              </a:rPr>
              <a:t> – too low catch rates and too much bycatch</a:t>
            </a:r>
          </a:p>
          <a:p>
            <a:endParaRPr lang="en-AU" sz="2400" dirty="0" smtClean="0">
              <a:solidFill>
                <a:srgbClr val="F2FFF2"/>
              </a:solidFill>
            </a:endParaRPr>
          </a:p>
          <a:p>
            <a:endParaRPr lang="en-AU" sz="2400" dirty="0" smtClean="0">
              <a:solidFill>
                <a:srgbClr val="F2FFF2"/>
              </a:solidFill>
            </a:endParaRPr>
          </a:p>
          <a:p>
            <a:r>
              <a:rPr lang="en-AU" sz="2400" dirty="0" smtClean="0">
                <a:solidFill>
                  <a:srgbClr val="FF6600"/>
                </a:solidFill>
              </a:rPr>
              <a:t>SPC</a:t>
            </a:r>
            <a:r>
              <a:rPr lang="en-AU" sz="2400" dirty="0" smtClean="0">
                <a:solidFill>
                  <a:srgbClr val="F2FFF2"/>
                </a:solidFill>
              </a:rPr>
              <a:t> – too few sharks</a:t>
            </a:r>
          </a:p>
          <a:p>
            <a:endParaRPr lang="en-AU" sz="2400" dirty="0">
              <a:solidFill>
                <a:srgbClr val="F2FFF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000108"/>
          <a:ext cx="9144000" cy="2061330"/>
        </p:xfrm>
        <a:graphic>
          <a:graphicData uri="http://schemas.openxmlformats.org/drawingml/2006/table">
            <a:tbl>
              <a:tblPr/>
              <a:tblGrid>
                <a:gridCol w="1650313"/>
                <a:gridCol w="1397027"/>
                <a:gridCol w="1523671"/>
                <a:gridCol w="1523671"/>
                <a:gridCol w="1524659"/>
                <a:gridCol w="1524659"/>
              </a:tblGrid>
              <a:tr h="478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Method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White-tip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Grey-reef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Black-tip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Tiger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Tawny-nurse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7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Timed-swim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98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Towed-diver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98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BRUV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98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Squeaky bottle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  <a:sym typeface="Wingdings 2"/>
                        </a:rPr>
                        <a:t></a:t>
                      </a:r>
                      <a:endParaRPr lang="en-A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429000"/>
            <a:ext cx="2714612" cy="209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71802" y="357166"/>
            <a:ext cx="3143272" cy="4370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b="1" dirty="0">
                <a:solidFill>
                  <a:srgbClr val="FFCC66"/>
                </a:solidFill>
              </a:rPr>
              <a:t>    </a:t>
            </a:r>
            <a:r>
              <a:rPr lang="en-US" b="1" dirty="0" smtClean="0">
                <a:solidFill>
                  <a:srgbClr val="FFCC66"/>
                </a:solidFill>
              </a:rPr>
              <a:t>Results</a:t>
            </a:r>
            <a:endParaRPr lang="en-US" b="1" dirty="0">
              <a:solidFill>
                <a:srgbClr val="FFCC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85776"/>
            <a:ext cx="9144000" cy="429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14480" y="186110"/>
            <a:ext cx="635798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Rib Reef                Kelso Reef               Bandjin Reef</a:t>
            </a:r>
            <a:endParaRPr lang="en-AU" sz="1800" dirty="0"/>
          </a:p>
        </p:txBody>
      </p:sp>
      <p:sp>
        <p:nvSpPr>
          <p:cNvPr id="6" name="Rectangle 5"/>
          <p:cNvSpPr/>
          <p:nvPr/>
        </p:nvSpPr>
        <p:spPr>
          <a:xfrm>
            <a:off x="1428728" y="142852"/>
            <a:ext cx="285752" cy="285752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3286116" y="142852"/>
            <a:ext cx="285752" cy="285752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5357818" y="142852"/>
            <a:ext cx="285752" cy="285752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4286248" y="2933917"/>
            <a:ext cx="357190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5715008" y="1428736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b</a:t>
            </a:r>
            <a:endParaRPr lang="en-AU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5214942" y="2071678"/>
            <a:ext cx="35719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4876" y="2214554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1500166" y="1714488"/>
            <a:ext cx="50006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ab</a:t>
            </a:r>
            <a:endParaRPr lang="en-AU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2071670" y="714356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b</a:t>
            </a:r>
            <a:endParaRPr lang="en-AU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71538" y="2143116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18" name="TextBox 17"/>
          <p:cNvSpPr txBox="1"/>
          <p:nvPr/>
        </p:nvSpPr>
        <p:spPr>
          <a:xfrm rot="18756072">
            <a:off x="2525645" y="3309548"/>
            <a:ext cx="1302437" cy="2523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300" dirty="0" smtClean="0"/>
              <a:t>Towed-diver</a:t>
            </a:r>
            <a:endParaRPr lang="en-AU" sz="1300" dirty="0"/>
          </a:p>
        </p:txBody>
      </p:sp>
      <p:sp>
        <p:nvSpPr>
          <p:cNvPr id="19" name="TextBox 18"/>
          <p:cNvSpPr txBox="1"/>
          <p:nvPr/>
        </p:nvSpPr>
        <p:spPr>
          <a:xfrm rot="18756072">
            <a:off x="6276270" y="3309548"/>
            <a:ext cx="1302437" cy="2523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300" dirty="0" smtClean="0"/>
              <a:t>Squeaky bottle</a:t>
            </a:r>
            <a:endParaRPr lang="en-AU" sz="1300" dirty="0"/>
          </a:p>
        </p:txBody>
      </p:sp>
      <p:sp>
        <p:nvSpPr>
          <p:cNvPr id="20" name="TextBox 19"/>
          <p:cNvSpPr txBox="1"/>
          <p:nvPr/>
        </p:nvSpPr>
        <p:spPr>
          <a:xfrm rot="18756072">
            <a:off x="4572091" y="3269004"/>
            <a:ext cx="1071388" cy="2523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300" dirty="0" smtClean="0"/>
              <a:t>BRUV</a:t>
            </a:r>
            <a:endParaRPr lang="en-AU" sz="1300" dirty="0"/>
          </a:p>
        </p:txBody>
      </p:sp>
      <p:sp>
        <p:nvSpPr>
          <p:cNvPr id="24" name="TextBox 23"/>
          <p:cNvSpPr txBox="1"/>
          <p:nvPr/>
        </p:nvSpPr>
        <p:spPr>
          <a:xfrm>
            <a:off x="500034" y="4357694"/>
            <a:ext cx="8358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  Area of attraction (</a:t>
            </a:r>
            <a:r>
              <a:rPr lang="en-AU" sz="2000" dirty="0" err="1" smtClean="0">
                <a:solidFill>
                  <a:schemeClr val="bg1"/>
                </a:solidFill>
                <a:latin typeface="+mn-lt"/>
              </a:rPr>
              <a:t>AoA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)</a:t>
            </a:r>
          </a:p>
          <a:p>
            <a:endParaRPr lang="en-AU" sz="2000" dirty="0" smtClean="0">
              <a:solidFill>
                <a:schemeClr val="bg1"/>
              </a:solidFill>
              <a:latin typeface="+mn-lt"/>
            </a:endParaRPr>
          </a:p>
          <a:p>
            <a:r>
              <a:rPr lang="en-AU" sz="2000" dirty="0" smtClean="0">
                <a:solidFill>
                  <a:schemeClr val="bg1"/>
                </a:solidFill>
                <a:latin typeface="+mn-lt"/>
              </a:rPr>
              <a:t>	BRUV = 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  <a:ea typeface="Adobe Fangsong Std R" pitchFamily="18" charset="-128"/>
                <a:cs typeface="Times New Roman" pitchFamily="18" charset="0"/>
              </a:rPr>
              <a:t>Π</a:t>
            </a:r>
            <a:r>
              <a:rPr lang="en-AU" sz="2000" dirty="0" smtClean="0">
                <a:solidFill>
                  <a:schemeClr val="bg1"/>
                </a:solidFill>
                <a:cs typeface="Times New Roman"/>
              </a:rPr>
              <a:t>/12 </a:t>
            </a:r>
            <a:r>
              <a:rPr lang="en-AU" sz="2000" dirty="0" smtClean="0">
                <a:solidFill>
                  <a:schemeClr val="bg1"/>
                </a:solidFill>
              </a:rPr>
              <a:t>× 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en-AU" sz="2000" dirty="0" err="1" smtClean="0">
                <a:solidFill>
                  <a:schemeClr val="bg1"/>
                </a:solidFill>
                <a:latin typeface="+mn-lt"/>
              </a:rPr>
              <a:t>T</a:t>
            </a:r>
            <a:r>
              <a:rPr lang="en-AU" sz="2000" baseline="-25000" dirty="0" err="1" smtClean="0">
                <a:solidFill>
                  <a:schemeClr val="bg1"/>
                </a:solidFill>
                <a:latin typeface="+mn-lt"/>
              </a:rPr>
              <a:t>soak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 × </a:t>
            </a:r>
            <a:r>
              <a:rPr lang="en-AU" sz="2000" dirty="0" err="1" smtClean="0">
                <a:solidFill>
                  <a:schemeClr val="bg1"/>
                </a:solidFill>
                <a:latin typeface="+mn-lt"/>
              </a:rPr>
              <a:t>V</a:t>
            </a:r>
            <a:r>
              <a:rPr lang="en-AU" sz="2000" baseline="-25000" dirty="0" err="1" smtClean="0">
                <a:solidFill>
                  <a:schemeClr val="bg1"/>
                </a:solidFill>
                <a:latin typeface="+mn-lt"/>
              </a:rPr>
              <a:t>current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)</a:t>
            </a:r>
            <a:r>
              <a:rPr lang="en-AU" sz="2000" baseline="30000" dirty="0" smtClean="0">
                <a:solidFill>
                  <a:schemeClr val="bg1"/>
                </a:solidFill>
                <a:latin typeface="+mn-lt"/>
              </a:rPr>
              <a:t>2</a:t>
            </a:r>
            <a:r>
              <a:rPr lang="en-AU" sz="2000" dirty="0" smtClean="0">
                <a:solidFill>
                  <a:schemeClr val="bg1"/>
                </a:solidFill>
              </a:rPr>
              <a:t> /10</a:t>
            </a:r>
            <a:r>
              <a:rPr lang="en-AU" sz="2000" baseline="30000" dirty="0" smtClean="0">
                <a:solidFill>
                  <a:schemeClr val="bg1"/>
                </a:solidFill>
              </a:rPr>
              <a:t>4</a:t>
            </a:r>
            <a:r>
              <a:rPr lang="en-AU" sz="2000" dirty="0" smtClean="0">
                <a:solidFill>
                  <a:schemeClr val="bg1"/>
                </a:solidFill>
              </a:rPr>
              <a:t>		(0.65 ha)</a:t>
            </a:r>
          </a:p>
          <a:p>
            <a:pPr>
              <a:spcBef>
                <a:spcPts val="1200"/>
              </a:spcBef>
            </a:pPr>
            <a:endParaRPr lang="en-AU" sz="2000" dirty="0" smtClean="0">
              <a:solidFill>
                <a:schemeClr val="bg1"/>
              </a:solidFill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	Squeaky-bottle = 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AU" sz="2000" dirty="0" smtClean="0">
                <a:solidFill>
                  <a:schemeClr val="bg1"/>
                </a:solidFill>
                <a:latin typeface="+mn-lt"/>
                <a:cs typeface="Times New Roman"/>
              </a:rPr>
              <a:t>r</a:t>
            </a:r>
            <a:r>
              <a:rPr lang="en-AU" sz="2000" baseline="30000" dirty="0" smtClean="0">
                <a:solidFill>
                  <a:schemeClr val="bg1"/>
                </a:solidFill>
                <a:latin typeface="+mn-lt"/>
                <a:cs typeface="Times New Roman"/>
              </a:rPr>
              <a:t>2</a:t>
            </a:r>
            <a:r>
              <a:rPr lang="en-AU" sz="2000" dirty="0" smtClean="0">
                <a:solidFill>
                  <a:schemeClr val="bg1"/>
                </a:solidFill>
                <a:latin typeface="+mn-lt"/>
                <a:cs typeface="Times New Roman"/>
              </a:rPr>
              <a:t> / 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10</a:t>
            </a:r>
            <a:r>
              <a:rPr lang="en-AU" sz="2000" baseline="300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AU" sz="2000" dirty="0" smtClean="0">
                <a:solidFill>
                  <a:schemeClr val="bg1"/>
                </a:solidFill>
              </a:rPr>
              <a:t>/ </a:t>
            </a:r>
            <a:r>
              <a:rPr lang="en-AU" sz="2000" dirty="0" err="1" smtClean="0">
                <a:solidFill>
                  <a:schemeClr val="bg1"/>
                </a:solidFill>
                <a:latin typeface="+mn-lt"/>
              </a:rPr>
              <a:t>B</a:t>
            </a:r>
            <a:r>
              <a:rPr lang="en-AU" sz="2000" baseline="-25000" dirty="0" err="1" smtClean="0">
                <a:solidFill>
                  <a:schemeClr val="bg1"/>
                </a:solidFill>
                <a:latin typeface="+mn-lt"/>
              </a:rPr>
              <a:t>reef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/</a:t>
            </a:r>
            <a:r>
              <a:rPr lang="en-AU" sz="2000" dirty="0" err="1" smtClean="0">
                <a:solidFill>
                  <a:schemeClr val="bg1"/>
                </a:solidFill>
                <a:latin typeface="+mn-lt"/>
              </a:rPr>
              <a:t>B</a:t>
            </a:r>
            <a:r>
              <a:rPr lang="en-AU" sz="2000" baseline="-25000" dirty="0" err="1" smtClean="0">
                <a:solidFill>
                  <a:schemeClr val="bg1"/>
                </a:solidFill>
                <a:latin typeface="+mn-lt"/>
              </a:rPr>
              <a:t>ocean</a:t>
            </a:r>
            <a:r>
              <a:rPr lang="en-AU" sz="2000" dirty="0" smtClean="0">
                <a:solidFill>
                  <a:schemeClr val="bg1"/>
                </a:solidFill>
                <a:latin typeface="+mn-lt"/>
              </a:rPr>
              <a:t>		(1.31 ha)</a:t>
            </a:r>
            <a:endParaRPr lang="en-AU" sz="2000" baseline="30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3286116" y="1714488"/>
            <a:ext cx="22860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/>
          <p:cNvGraphicFramePr/>
          <p:nvPr/>
        </p:nvGraphicFramePr>
        <p:xfrm>
          <a:off x="0" y="0"/>
          <a:ext cx="9144000" cy="4214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14480" y="262531"/>
            <a:ext cx="635798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Rib Reef                Kelso Reef               Bandjin Reef</a:t>
            </a:r>
            <a:endParaRPr lang="en-AU" sz="1800" dirty="0"/>
          </a:p>
        </p:txBody>
      </p:sp>
      <p:sp>
        <p:nvSpPr>
          <p:cNvPr id="4" name="Rectangle 3"/>
          <p:cNvSpPr/>
          <p:nvPr/>
        </p:nvSpPr>
        <p:spPr>
          <a:xfrm>
            <a:off x="1428728" y="219273"/>
            <a:ext cx="285752" cy="285752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3286116" y="219273"/>
            <a:ext cx="285752" cy="285752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5357818" y="219273"/>
            <a:ext cx="285752" cy="285752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5643570" y="714356"/>
            <a:ext cx="42862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 b</a:t>
            </a:r>
            <a:endParaRPr lang="en-A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214942" y="1928802"/>
            <a:ext cx="35719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4786314" y="2214554"/>
            <a:ext cx="42862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1571604" y="1857364"/>
            <a:ext cx="50006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ab</a:t>
            </a:r>
            <a:endParaRPr lang="en-A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2071670" y="857232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b</a:t>
            </a:r>
            <a:endParaRPr lang="en-AU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2976" y="2285992"/>
            <a:ext cx="21431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/>
              <a:t>a</a:t>
            </a:r>
            <a:endParaRPr lang="en-AU" sz="1800" dirty="0"/>
          </a:p>
        </p:txBody>
      </p:sp>
      <p:sp>
        <p:nvSpPr>
          <p:cNvPr id="13" name="TextBox 12"/>
          <p:cNvSpPr txBox="1"/>
          <p:nvPr/>
        </p:nvSpPr>
        <p:spPr>
          <a:xfrm rot="18650577">
            <a:off x="6164841" y="3323924"/>
            <a:ext cx="1500198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00" dirty="0" smtClean="0"/>
              <a:t>Squeaky-bottle</a:t>
            </a:r>
            <a:endParaRPr lang="en-AU" sz="1300" dirty="0"/>
          </a:p>
        </p:txBody>
      </p:sp>
      <p:sp>
        <p:nvSpPr>
          <p:cNvPr id="14" name="TextBox 13"/>
          <p:cNvSpPr txBox="1"/>
          <p:nvPr/>
        </p:nvSpPr>
        <p:spPr>
          <a:xfrm>
            <a:off x="357158" y="4714884"/>
            <a:ext cx="85011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Estimates of abundance were method-dependent</a:t>
            </a:r>
          </a:p>
          <a:p>
            <a:pPr>
              <a:buFont typeface="Arial" pitchFamily="34" charset="0"/>
              <a:buChar char="•"/>
            </a:pPr>
            <a:endParaRPr lang="en-AU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Steep density gradient is probable given relative fishing pressure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      and density gradient of fishes (potential prey)</a:t>
            </a:r>
            <a:endParaRPr lang="en-AU" sz="2000" dirty="0"/>
          </a:p>
        </p:txBody>
      </p:sp>
      <p:sp>
        <p:nvSpPr>
          <p:cNvPr id="16" name="TextBox 15"/>
          <p:cNvSpPr txBox="1"/>
          <p:nvPr/>
        </p:nvSpPr>
        <p:spPr>
          <a:xfrm rot="18650577">
            <a:off x="836019" y="3181048"/>
            <a:ext cx="1500198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00" dirty="0" smtClean="0"/>
              <a:t>Timed-swim</a:t>
            </a:r>
            <a:endParaRPr lang="en-AU" sz="1300" dirty="0"/>
          </a:p>
        </p:txBody>
      </p:sp>
      <p:sp>
        <p:nvSpPr>
          <p:cNvPr id="17" name="TextBox 16"/>
          <p:cNvSpPr txBox="1"/>
          <p:nvPr/>
        </p:nvSpPr>
        <p:spPr>
          <a:xfrm rot="18650577">
            <a:off x="2664379" y="3181048"/>
            <a:ext cx="1500198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00" dirty="0" smtClean="0"/>
              <a:t>Towed-diver</a:t>
            </a:r>
            <a:endParaRPr lang="en-AU" sz="1300" dirty="0"/>
          </a:p>
        </p:txBody>
      </p:sp>
      <p:sp>
        <p:nvSpPr>
          <p:cNvPr id="18" name="TextBox 17"/>
          <p:cNvSpPr txBox="1"/>
          <p:nvPr/>
        </p:nvSpPr>
        <p:spPr>
          <a:xfrm rot="18650577">
            <a:off x="4807519" y="2881221"/>
            <a:ext cx="1500198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00" dirty="0" smtClean="0"/>
              <a:t>BRUV</a:t>
            </a:r>
            <a:endParaRPr lang="en-AU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5214942" y="0"/>
            <a:ext cx="3929058" cy="35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214282" y="428604"/>
            <a:ext cx="5072098" cy="100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smtClean="0">
                <a:solidFill>
                  <a:srgbClr val="FFCC66"/>
                </a:solidFill>
              </a:rPr>
              <a:t>How do sharks respond to divers?</a:t>
            </a:r>
            <a:r>
              <a:rPr lang="en-AU" sz="2400" dirty="0" smtClean="0">
                <a:solidFill>
                  <a:schemeClr val="bg1"/>
                </a:solidFill>
              </a:rPr>
              <a:t> </a:t>
            </a:r>
          </a:p>
          <a:p>
            <a:endParaRPr lang="en-AU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Timed-swims: time of encounter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87932"/>
            <a:ext cx="3695237" cy="305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Group 14"/>
          <p:cNvGrpSpPr/>
          <p:nvPr/>
        </p:nvGrpSpPr>
        <p:grpSpPr>
          <a:xfrm>
            <a:off x="0" y="3143248"/>
            <a:ext cx="9144000" cy="3714776"/>
            <a:chOff x="121504" y="3143248"/>
            <a:chExt cx="9022496" cy="3714776"/>
          </a:xfrm>
        </p:grpSpPr>
        <p:grpSp>
          <p:nvGrpSpPr>
            <p:cNvPr id="31" name="Group 30"/>
            <p:cNvGrpSpPr/>
            <p:nvPr/>
          </p:nvGrpSpPr>
          <p:grpSpPr>
            <a:xfrm>
              <a:off x="121504" y="3143248"/>
              <a:ext cx="9022496" cy="3714776"/>
              <a:chOff x="121504" y="1571612"/>
              <a:chExt cx="9022496" cy="3714776"/>
            </a:xfrm>
          </p:grpSpPr>
          <p:pic>
            <p:nvPicPr>
              <p:cNvPr id="33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1504" y="1571612"/>
                <a:ext cx="9022496" cy="3714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1319781" y="2000240"/>
                <a:ext cx="7643866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800" dirty="0" smtClean="0"/>
                  <a:t>Rib Reef                               Kelso Reef                            </a:t>
                </a:r>
                <a:r>
                  <a:rPr lang="en-AU" sz="1800" dirty="0" err="1" smtClean="0"/>
                  <a:t>Bandjin</a:t>
                </a:r>
                <a:r>
                  <a:rPr lang="en-AU" sz="1800" dirty="0" smtClean="0"/>
                  <a:t> Reef</a:t>
                </a:r>
                <a:endParaRPr lang="en-AU" sz="1800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63540" y="2000240"/>
                <a:ext cx="285752" cy="285752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83090" y="2000240"/>
                <a:ext cx="285752" cy="285752"/>
              </a:xfrm>
              <a:prstGeom prst="rect">
                <a:avLst/>
              </a:prstGeom>
              <a:solidFill>
                <a:srgbClr val="00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6673129" y="2000240"/>
                <a:ext cx="285752" cy="285752"/>
              </a:xfrm>
              <a:prstGeom prst="rect">
                <a:avLst/>
              </a:prstGeom>
              <a:solidFill>
                <a:srgbClr val="FF33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45" name="Straight Connector 44"/>
            <p:cNvCxnSpPr/>
            <p:nvPr/>
          </p:nvCxnSpPr>
          <p:spPr>
            <a:xfrm flipV="1">
              <a:off x="755871" y="4429132"/>
              <a:ext cx="2326129" cy="1643074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6465459" y="4786322"/>
              <a:ext cx="2326129" cy="150019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3542197" y="4572008"/>
              <a:ext cx="2500330" cy="171451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14282" y="1643050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Encounter rate was constant and</a:t>
            </a:r>
          </a:p>
          <a:p>
            <a:pPr indent="180975">
              <a:lnSpc>
                <a:spcPts val="2400"/>
              </a:lnSpc>
              <a:spcBef>
                <a:spcPts val="0"/>
              </a:spcBef>
            </a:pPr>
            <a:r>
              <a:rPr lang="en-AU" sz="2000" dirty="0" smtClean="0">
                <a:solidFill>
                  <a:schemeClr val="bg1"/>
                </a:solidFill>
              </a:rPr>
              <a:t>  distribution of observation times was</a:t>
            </a:r>
          </a:p>
          <a:p>
            <a:pPr indent="180975">
              <a:lnSpc>
                <a:spcPts val="2400"/>
              </a:lnSpc>
              <a:spcBef>
                <a:spcPts val="0"/>
              </a:spcBef>
            </a:pPr>
            <a:r>
              <a:rPr lang="en-AU" sz="2000" dirty="0" smtClean="0">
                <a:solidFill>
                  <a:schemeClr val="bg1"/>
                </a:solidFill>
              </a:rPr>
              <a:t>  uniform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900299"/>
            <a:ext cx="9001156" cy="3925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CC66"/>
                </a:solidFill>
              </a:rPr>
              <a:t>			</a:t>
            </a:r>
            <a:r>
              <a:rPr lang="en-AU" b="1" dirty="0" smtClean="0">
                <a:solidFill>
                  <a:srgbClr val="FFCC66"/>
                </a:solidFill>
              </a:rPr>
              <a:t>Conclusions</a:t>
            </a:r>
          </a:p>
          <a:p>
            <a:endParaRPr lang="en-AU" sz="2000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Timed-swim &amp; BRUV appear accurate and reliable</a:t>
            </a:r>
          </a:p>
          <a:p>
            <a:pPr>
              <a:lnSpc>
                <a:spcPts val="2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	(caveat: BRUV dependent on </a:t>
            </a:r>
            <a:r>
              <a:rPr lang="en-AU" sz="2000" dirty="0" err="1" smtClean="0">
                <a:solidFill>
                  <a:schemeClr val="bg1"/>
                </a:solidFill>
              </a:rPr>
              <a:t>AoA</a:t>
            </a:r>
            <a:r>
              <a:rPr lang="en-AU" sz="2000" dirty="0" smtClean="0">
                <a:solidFill>
                  <a:schemeClr val="bg1"/>
                </a:solidFill>
              </a:rPr>
              <a:t> model) 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AU" sz="2000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Towed-diver method should be used with caution (appears to repel sharks)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AU" sz="2000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 No evidence of attraction or avoidance toward divers, regardless of prior </a:t>
            </a:r>
          </a:p>
          <a:p>
            <a:pPr>
              <a:lnSpc>
                <a:spcPts val="2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      opportunities for interaction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AU" sz="2000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bg1"/>
                </a:solidFill>
              </a:rPr>
              <a:t> Improved acceptance of diver-based census methods (particularly timed</a:t>
            </a:r>
          </a:p>
          <a:p>
            <a:pPr>
              <a:lnSpc>
                <a:spcPts val="2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      swims and transects)</a:t>
            </a:r>
          </a:p>
        </p:txBody>
      </p:sp>
      <p:pic>
        <p:nvPicPr>
          <p:cNvPr id="4" name="Picture 11" descr="caribbean-reef-shark-kids-1047957_14399_470x3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5622118"/>
            <a:ext cx="1785918" cy="123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 descr="Screen shot 2011-12-06 at 9.12.30 A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634179"/>
            <a:ext cx="2071670" cy="122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Screen shot 2011-12-05 at 9.50.37 P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5617298"/>
            <a:ext cx="1962155" cy="124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B44A2A59BE2C20B927249D847459C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18" y="5615015"/>
            <a:ext cx="1857388" cy="124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Screen shot 2011-12-05 at 9.51.08 PM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5631011"/>
            <a:ext cx="1928826" cy="122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1538" y="2216530"/>
            <a:ext cx="72152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Mike Cappo and the Australian Institute of Marine Science for access to BRUVs</a:t>
            </a:r>
          </a:p>
          <a:p>
            <a:pPr>
              <a:buFont typeface="Arial" pitchFamily="34" charset="0"/>
              <a:buChar char="•"/>
            </a:pPr>
            <a:endParaRPr lang="en-AU" sz="2000" dirty="0" smtClean="0">
              <a:solidFill>
                <a:schemeClr val="bg1"/>
              </a:solidFill>
            </a:endParaRPr>
          </a:p>
          <a:p>
            <a:r>
              <a:rPr lang="en-AU" sz="2000" dirty="0" smtClean="0">
                <a:solidFill>
                  <a:schemeClr val="bg1"/>
                </a:solidFill>
              </a:rPr>
              <a:t>Australian Research Council  for funding</a:t>
            </a:r>
          </a:p>
          <a:p>
            <a:endParaRPr lang="en-AU" sz="2000" dirty="0" smtClean="0">
              <a:solidFill>
                <a:schemeClr val="bg1"/>
              </a:solidFill>
            </a:endParaRPr>
          </a:p>
          <a:p>
            <a:r>
              <a:rPr lang="en-AU" sz="2000" dirty="0" smtClean="0">
                <a:solidFill>
                  <a:schemeClr val="bg1"/>
                </a:solidFill>
              </a:rPr>
              <a:t>Great Barrier Reef Marine Park Authority for access to preservation zones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1206007"/>
            <a:ext cx="242889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CC66"/>
                </a:solidFill>
              </a:rPr>
              <a:t>Credits</a:t>
            </a:r>
            <a:endParaRPr lang="en-AU" b="1" dirty="0">
              <a:solidFill>
                <a:srgbClr val="FFCC66"/>
              </a:solidFill>
            </a:endParaRPr>
          </a:p>
        </p:txBody>
      </p:sp>
      <p:pic>
        <p:nvPicPr>
          <p:cNvPr id="10" name="Picture 11" descr="jcu-rever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5073386"/>
            <a:ext cx="2000264" cy="855944"/>
          </a:xfrm>
          <a:prstGeom prst="rect">
            <a:avLst/>
          </a:prstGeom>
          <a:solidFill>
            <a:schemeClr val="tx1"/>
          </a:solidFill>
          <a:ln w="635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12543</TotalTime>
  <Words>701</Words>
  <Application>Microsoft Office PowerPoint</Application>
  <PresentationFormat>On-screen Show (4:3)</PresentationFormat>
  <Paragraphs>163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JCU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Spearfishing in the Great Barrier Reef Marine Park</dc:title>
  <dc:creator>Ashley</dc:creator>
  <cp:lastModifiedBy>jcu</cp:lastModifiedBy>
  <cp:revision>755</cp:revision>
  <dcterms:created xsi:type="dcterms:W3CDTF">2005-06-22T07:31:30Z</dcterms:created>
  <dcterms:modified xsi:type="dcterms:W3CDTF">2012-07-08T21:49:36Z</dcterms:modified>
</cp:coreProperties>
</file>